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335" r:id="rId3"/>
    <p:sldId id="424" r:id="rId4"/>
    <p:sldId id="426" r:id="rId5"/>
    <p:sldId id="425" r:id="rId6"/>
    <p:sldId id="414" r:id="rId7"/>
    <p:sldId id="436" r:id="rId8"/>
    <p:sldId id="428" r:id="rId9"/>
    <p:sldId id="429" r:id="rId10"/>
    <p:sldId id="441" r:id="rId11"/>
    <p:sldId id="437" r:id="rId12"/>
    <p:sldId id="438" r:id="rId13"/>
    <p:sldId id="439" r:id="rId14"/>
    <p:sldId id="440" r:id="rId15"/>
    <p:sldId id="434" r:id="rId16"/>
    <p:sldId id="442" r:id="rId17"/>
    <p:sldId id="427" r:id="rId18"/>
    <p:sldId id="317" r:id="rId19"/>
    <p:sldId id="431" r:id="rId20"/>
    <p:sldId id="413" r:id="rId21"/>
  </p:sldIdLst>
  <p:sldSz cx="9144000" cy="6858000" type="screen4x3"/>
  <p:notesSz cx="7010400" cy="9296400"/>
  <p:defaultTextStyle>
    <a:defPPr>
      <a:defRPr lang="en-US"/>
    </a:defPPr>
    <a:lvl1pPr algn="l" defTabSz="9112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4025" indent="1588" algn="l" defTabSz="9112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1225" indent="1588" algn="l" defTabSz="9112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68425" indent="1588" algn="l" defTabSz="9112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4038" indent="1588" algn="l" defTabSz="911225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35" autoAdjust="0"/>
  </p:normalViewPr>
  <p:slideViewPr>
    <p:cSldViewPr>
      <p:cViewPr varScale="1">
        <p:scale>
          <a:sx n="63" d="100"/>
          <a:sy n="63" d="100"/>
        </p:scale>
        <p:origin x="15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l" defTabSz="9315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5138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r" defTabSz="9315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FC313F-C86B-4D98-83F0-E07C2E24EDAF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l" defTabSz="9315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5138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r" defTabSz="9315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EC1987-9766-4B42-9756-FDF114B15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11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138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l" defTabSz="9315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5138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r" defTabSz="9315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DFF29A-D246-44C5-89F9-44201CE6D194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0" tIns="46585" rIns="93170" bIns="4658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3170" tIns="46585" rIns="93170" bIns="4658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l" defTabSz="9315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5138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r" defTabSz="93153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D21978-841D-4F6B-A10F-683AEB0F6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99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0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2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038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44" algn="l" defTabSz="9134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66" algn="l" defTabSz="9134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963" algn="l" defTabSz="9134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672" algn="l" defTabSz="9134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A35E-597D-4AB0-BCCB-5E1568880D48}" type="slidenum">
              <a:rPr lang="en-US"/>
              <a:pPr/>
              <a:t>6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48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5353E13-D6BF-41D7-8F70-DE9C5011937B}" type="slidenum">
              <a:rPr lang="en-US"/>
              <a:pPr/>
              <a:t>16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2003-2012 flow-weighted</a:t>
            </a:r>
            <a:r>
              <a:rPr lang="en-US" baseline="0" dirty="0"/>
              <a:t> median concentrations; it is expected that these concentrations could have ranged from 280 to 760 mg/L during the January low-flow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41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5353E13-D6BF-41D7-8F70-DE9C5011937B}" type="slidenum">
              <a:rPr lang="en-US"/>
              <a:pPr/>
              <a:t>18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6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A35E-597D-4AB0-BCCB-5E1568880D48}" type="slidenum">
              <a:rPr lang="en-US"/>
              <a:pPr/>
              <a:t>7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5353E13-D6BF-41D7-8F70-DE9C5011937B}" type="slidenum">
              <a:rPr lang="en-US"/>
              <a:pPr/>
              <a:t>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2003-2012 flow-weighted</a:t>
            </a:r>
            <a:r>
              <a:rPr lang="en-US" baseline="0" dirty="0"/>
              <a:t> median concentrations—Bassett has highest annual flow-weighted mean chloride concentration (139 mg/L) in MCES monitoring network.</a:t>
            </a:r>
          </a:p>
        </p:txBody>
      </p:sp>
    </p:spTree>
    <p:extLst>
      <p:ext uri="{BB962C8B-B14F-4D97-AF65-F5344CB8AC3E}">
        <p14:creationId xmlns:p14="http://schemas.microsoft.com/office/powerpoint/2010/main" val="2857511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5353E13-D6BF-41D7-8F70-DE9C5011937B}" type="slidenum">
              <a:rPr lang="en-US"/>
              <a:pPr/>
              <a:t>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2003-2012 annual chloride yield</a:t>
            </a:r>
          </a:p>
        </p:txBody>
      </p:sp>
    </p:spTree>
    <p:extLst>
      <p:ext uri="{BB962C8B-B14F-4D97-AF65-F5344CB8AC3E}">
        <p14:creationId xmlns:p14="http://schemas.microsoft.com/office/powerpoint/2010/main" val="4186986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5353E13-D6BF-41D7-8F70-DE9C5011937B}" type="slidenum">
              <a:rPr lang="en-US"/>
              <a:pPr/>
              <a:t>10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2003-2012 annual chloride yield</a:t>
            </a:r>
          </a:p>
        </p:txBody>
      </p:sp>
    </p:spTree>
    <p:extLst>
      <p:ext uri="{BB962C8B-B14F-4D97-AF65-F5344CB8AC3E}">
        <p14:creationId xmlns:p14="http://schemas.microsoft.com/office/powerpoint/2010/main" val="4166627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AAC473-16A4-492F-94F9-6A58F61EA137}" type="slidenum">
              <a:rPr lang="en-US"/>
              <a:pPr/>
              <a:t>11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3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AAC473-16A4-492F-94F9-6A58F61EA137}" type="slidenum">
              <a:rPr lang="en-US"/>
              <a:pPr/>
              <a:t>12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conductivity</a:t>
            </a:r>
            <a:r>
              <a:rPr lang="en-US" baseline="0" dirty="0"/>
              <a:t> reading of 3739 associated with acute chloride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80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5353E13-D6BF-41D7-8F70-DE9C5011937B}" type="slidenum">
              <a:rPr lang="en-US"/>
              <a:pPr/>
              <a:t>13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62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5353E13-D6BF-41D7-8F70-DE9C5011937B}" type="slidenum">
              <a:rPr lang="en-US"/>
              <a:pPr/>
              <a:t>15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2003-2012 flow-weighted</a:t>
            </a:r>
            <a:r>
              <a:rPr lang="en-US" baseline="0" dirty="0"/>
              <a:t> median concentrations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8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2133600"/>
            <a:ext cx="9144000" cy="1524000"/>
            <a:chOff x="0" y="0"/>
            <a:chExt cx="9144000" cy="1524000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0"/>
              <a:ext cx="9144000" cy="1524000"/>
            </a:xfrm>
            <a:prstGeom prst="rect">
              <a:avLst/>
            </a:prstGeom>
            <a:solidFill>
              <a:srgbClr val="7F8E2B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6" name="Straight Connector 5"/>
            <p:cNvCxnSpPr/>
            <p:nvPr userDrawn="1"/>
          </p:nvCxnSpPr>
          <p:spPr>
            <a:xfrm>
              <a:off x="0" y="1443038"/>
              <a:ext cx="9144000" cy="0"/>
            </a:xfrm>
            <a:prstGeom prst="line">
              <a:avLst/>
            </a:prstGeom>
            <a:ln w="28575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>
              <a:off x="0" y="1471613"/>
              <a:ext cx="9144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8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4687A-B1E3-4513-AEC7-E0E805A00963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78B7D-AD78-4DE6-86F9-D0219E567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6324600"/>
            <a:ext cx="9144000" cy="533400"/>
            <a:chOff x="0" y="6324600"/>
            <a:chExt cx="9144000" cy="533400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324600"/>
              <a:ext cx="9144000" cy="533400"/>
            </a:xfrm>
            <a:prstGeom prst="rect">
              <a:avLst/>
            </a:prstGeom>
            <a:solidFill>
              <a:srgbClr val="005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6" name="Picture 10" descr="barrlogo_white.gif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8735568" y="6370320"/>
              <a:ext cx="408432" cy="40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0" y="0"/>
            <a:ext cx="9144000" cy="1524000"/>
            <a:chOff x="0" y="0"/>
            <a:chExt cx="9144000" cy="1524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1524000"/>
            </a:xfrm>
            <a:prstGeom prst="rect">
              <a:avLst/>
            </a:prstGeom>
            <a:solidFill>
              <a:srgbClr val="7F8E2B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1443038"/>
              <a:ext cx="9144000" cy="0"/>
            </a:xfrm>
            <a:prstGeom prst="line">
              <a:avLst/>
            </a:prstGeom>
            <a:ln w="28575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0" y="1471613"/>
              <a:ext cx="9144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67522-C6CD-4132-A8BD-91E9F30F007C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B2FB4-F558-496C-B24C-CEC289DF3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4686300" y="1943100"/>
            <a:ext cx="6400800" cy="2514600"/>
          </a:xfrm>
          <a:prstGeom prst="rect">
            <a:avLst/>
          </a:prstGeom>
          <a:solidFill>
            <a:srgbClr val="7F8E2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1" rIns="91342" bIns="45671" anchor="ctr"/>
          <a:lstStyle/>
          <a:p>
            <a:pPr algn="ctr" defTabSz="913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3541713" y="3200400"/>
            <a:ext cx="6400800" cy="0"/>
          </a:xfrm>
          <a:prstGeom prst="line">
            <a:avLst/>
          </a:prstGeom>
          <a:ln w="28575"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3502025" y="3200400"/>
            <a:ext cx="6400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0" y="6324600"/>
            <a:ext cx="9144000" cy="533400"/>
            <a:chOff x="0" y="6324600"/>
            <a:chExt cx="9144000" cy="5334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324600"/>
              <a:ext cx="9144000" cy="533400"/>
            </a:xfrm>
            <a:prstGeom prst="rect">
              <a:avLst/>
            </a:prstGeom>
            <a:solidFill>
              <a:srgbClr val="005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9" name="Picture 13" descr="barrlogo_white.gif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8735568" y="6370320"/>
              <a:ext cx="408432" cy="40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A2063-9136-47DD-BE00-FCBF42DD31FE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B7611-FF79-407D-8B9F-FD2EE43B2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9144000" cy="1524000"/>
            <a:chOff x="0" y="0"/>
            <a:chExt cx="9144000" cy="1524000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0"/>
              <a:ext cx="9144000" cy="1524000"/>
            </a:xfrm>
            <a:prstGeom prst="rect">
              <a:avLst/>
            </a:prstGeom>
            <a:solidFill>
              <a:srgbClr val="7F8E2B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6" name="Straight Connector 5"/>
            <p:cNvCxnSpPr/>
            <p:nvPr userDrawn="1"/>
          </p:nvCxnSpPr>
          <p:spPr>
            <a:xfrm>
              <a:off x="0" y="1443038"/>
              <a:ext cx="9144000" cy="0"/>
            </a:xfrm>
            <a:prstGeom prst="line">
              <a:avLst/>
            </a:prstGeom>
            <a:ln w="28575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>
              <a:off x="0" y="1471613"/>
              <a:ext cx="9144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4132A-A0CA-4E49-B3B6-33EC75422E1F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4386E-F4C7-48C5-A8D8-2C03F06AD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419600"/>
            <a:ext cx="9144000" cy="1524000"/>
          </a:xfrm>
          <a:prstGeom prst="rect">
            <a:avLst/>
          </a:prstGeom>
          <a:solidFill>
            <a:srgbClr val="7F8E2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1" rIns="91342" bIns="45671" anchor="ctr"/>
          <a:lstStyle/>
          <a:p>
            <a:pPr algn="ctr" defTabSz="913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862638"/>
            <a:ext cx="9144000" cy="0"/>
          </a:xfrm>
          <a:prstGeom prst="line">
            <a:avLst/>
          </a:prstGeom>
          <a:ln w="28575">
            <a:solidFill>
              <a:srgbClr val="0052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5891213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8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4DD1B-A32E-4C5B-871D-796B60AAC2CB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478F5-D46A-41B6-834A-61A549723F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9144000" cy="1524000"/>
            <a:chOff x="0" y="0"/>
            <a:chExt cx="9144000" cy="152400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9144000" cy="1524000"/>
            </a:xfrm>
            <a:prstGeom prst="rect">
              <a:avLst/>
            </a:prstGeom>
            <a:solidFill>
              <a:srgbClr val="7F8E2B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0" y="1443038"/>
              <a:ext cx="9144000" cy="0"/>
            </a:xfrm>
            <a:prstGeom prst="line">
              <a:avLst/>
            </a:prstGeom>
            <a:ln w="28575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0" y="1471613"/>
              <a:ext cx="9144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6AC29-71E3-42A7-B72E-FE76BE08133B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56909-AF19-46A5-9536-B7DF4B18A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0" y="0"/>
            <a:ext cx="9144000" cy="1524000"/>
            <a:chOff x="0" y="0"/>
            <a:chExt cx="9144000" cy="1524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1524000"/>
            </a:xfrm>
            <a:prstGeom prst="rect">
              <a:avLst/>
            </a:prstGeom>
            <a:solidFill>
              <a:srgbClr val="7F8E2B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0" y="1443038"/>
              <a:ext cx="9144000" cy="0"/>
            </a:xfrm>
            <a:prstGeom prst="line">
              <a:avLst/>
            </a:prstGeom>
            <a:ln w="28575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0" y="1471613"/>
              <a:ext cx="9144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0" indent="0">
              <a:buNone/>
              <a:defRPr sz="2000" b="1"/>
            </a:lvl2pPr>
            <a:lvl3pPr marL="913421" indent="0">
              <a:buNone/>
              <a:defRPr sz="1800" b="1"/>
            </a:lvl3pPr>
            <a:lvl4pPr marL="1370129" indent="0">
              <a:buNone/>
              <a:defRPr sz="1600" b="1"/>
            </a:lvl4pPr>
            <a:lvl5pPr marL="1826837" indent="0">
              <a:buNone/>
              <a:defRPr sz="1600" b="1"/>
            </a:lvl5pPr>
            <a:lvl6pPr marL="2283544" indent="0">
              <a:buNone/>
              <a:defRPr sz="1600" b="1"/>
            </a:lvl6pPr>
            <a:lvl7pPr marL="2740266" indent="0">
              <a:buNone/>
              <a:defRPr sz="1600" b="1"/>
            </a:lvl7pPr>
            <a:lvl8pPr marL="3196963" indent="0">
              <a:buNone/>
              <a:defRPr sz="1600" b="1"/>
            </a:lvl8pPr>
            <a:lvl9pPr marL="36536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0" indent="0">
              <a:buNone/>
              <a:defRPr sz="2000" b="1"/>
            </a:lvl2pPr>
            <a:lvl3pPr marL="913421" indent="0">
              <a:buNone/>
              <a:defRPr sz="1800" b="1"/>
            </a:lvl3pPr>
            <a:lvl4pPr marL="1370129" indent="0">
              <a:buNone/>
              <a:defRPr sz="1600" b="1"/>
            </a:lvl4pPr>
            <a:lvl5pPr marL="1826837" indent="0">
              <a:buNone/>
              <a:defRPr sz="1600" b="1"/>
            </a:lvl5pPr>
            <a:lvl6pPr marL="2283544" indent="0">
              <a:buNone/>
              <a:defRPr sz="1600" b="1"/>
            </a:lvl6pPr>
            <a:lvl7pPr marL="2740266" indent="0">
              <a:buNone/>
              <a:defRPr sz="1600" b="1"/>
            </a:lvl7pPr>
            <a:lvl8pPr marL="3196963" indent="0">
              <a:buNone/>
              <a:defRPr sz="1600" b="1"/>
            </a:lvl8pPr>
            <a:lvl9pPr marL="36536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71BA-439D-4A73-9759-F6484AE99967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C5FF-C649-40EE-A283-EBE309B06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0"/>
            <a:ext cx="9144000" cy="1524000"/>
            <a:chOff x="0" y="0"/>
            <a:chExt cx="9144000" cy="1524000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0"/>
              <a:ext cx="9144000" cy="1524000"/>
            </a:xfrm>
            <a:prstGeom prst="rect">
              <a:avLst/>
            </a:prstGeom>
            <a:solidFill>
              <a:srgbClr val="7F8E2B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0" y="1443038"/>
              <a:ext cx="9144000" cy="0"/>
            </a:xfrm>
            <a:prstGeom prst="line">
              <a:avLst/>
            </a:prstGeom>
            <a:ln w="28575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0" y="1471613"/>
              <a:ext cx="9144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FEF75-4701-4112-8151-68EB1231F1FC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94CC-783C-46E8-8816-06253F85E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6324600"/>
            <a:ext cx="9144000" cy="533400"/>
            <a:chOff x="0" y="6324600"/>
            <a:chExt cx="9144000" cy="533400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6324600"/>
              <a:ext cx="9144000" cy="533400"/>
            </a:xfrm>
            <a:prstGeom prst="rect">
              <a:avLst/>
            </a:prstGeom>
            <a:solidFill>
              <a:srgbClr val="005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" name="Picture 10" descr="barrlogo_white.gif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5800" y="6373368"/>
              <a:ext cx="408432" cy="40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05B71-3DC4-48F9-B320-D4CBB860165C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D4D55-C2AE-40EE-8E94-44F74E6AC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57200" y="-76200"/>
            <a:ext cx="3048000" cy="1524000"/>
            <a:chOff x="0" y="0"/>
            <a:chExt cx="9144000" cy="152400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9144000" cy="1524000"/>
            </a:xfrm>
            <a:prstGeom prst="rect">
              <a:avLst/>
            </a:prstGeom>
            <a:solidFill>
              <a:srgbClr val="7F8E2B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0" y="1443038"/>
              <a:ext cx="9144000" cy="0"/>
            </a:xfrm>
            <a:prstGeom prst="line">
              <a:avLst/>
            </a:prstGeom>
            <a:ln w="28575">
              <a:solidFill>
                <a:srgbClr val="0052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0" y="1471613"/>
              <a:ext cx="9144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313" cy="10223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1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10" indent="0">
              <a:buNone/>
              <a:defRPr sz="1200"/>
            </a:lvl2pPr>
            <a:lvl3pPr marL="913421" indent="0">
              <a:buNone/>
              <a:defRPr sz="1000"/>
            </a:lvl3pPr>
            <a:lvl4pPr marL="1370129" indent="0">
              <a:buNone/>
              <a:defRPr sz="900"/>
            </a:lvl4pPr>
            <a:lvl5pPr marL="1826837" indent="0">
              <a:buNone/>
              <a:defRPr sz="900"/>
            </a:lvl5pPr>
            <a:lvl6pPr marL="2283544" indent="0">
              <a:buNone/>
              <a:defRPr sz="900"/>
            </a:lvl6pPr>
            <a:lvl7pPr marL="2740266" indent="0">
              <a:buNone/>
              <a:defRPr sz="900"/>
            </a:lvl7pPr>
            <a:lvl8pPr marL="3196963" indent="0">
              <a:buNone/>
              <a:defRPr sz="900"/>
            </a:lvl8pPr>
            <a:lvl9pPr marL="36536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BA384-E410-45A9-9DE0-5D4709318F68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6E85-257C-4A15-B0F4-50DEF0173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752600" y="4800600"/>
            <a:ext cx="5562600" cy="609600"/>
            <a:chOff x="0" y="4800600"/>
            <a:chExt cx="9144000" cy="60960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4800600"/>
              <a:ext cx="9144000" cy="609600"/>
            </a:xfrm>
            <a:prstGeom prst="rect">
              <a:avLst/>
            </a:prstGeom>
            <a:solidFill>
              <a:srgbClr val="7F8E2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2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grpSp>
          <p:nvGrpSpPr>
            <p:cNvPr id="7" name="Group 17"/>
            <p:cNvGrpSpPr>
              <a:grpSpLocks/>
            </p:cNvGrpSpPr>
            <p:nvPr userDrawn="1"/>
          </p:nvGrpSpPr>
          <p:grpSpPr bwMode="auto">
            <a:xfrm>
              <a:off x="0" y="5343525"/>
              <a:ext cx="9144000" cy="28575"/>
              <a:chOff x="0" y="6244026"/>
              <a:chExt cx="9144000" cy="28575"/>
            </a:xfrm>
          </p:grpSpPr>
          <p:cxnSp>
            <p:nvCxnSpPr>
              <p:cNvPr id="8" name="Straight Connector 7"/>
              <p:cNvCxnSpPr/>
              <p:nvPr userDrawn="1"/>
            </p:nvCxnSpPr>
            <p:spPr>
              <a:xfrm>
                <a:off x="0" y="6244026"/>
                <a:ext cx="9144000" cy="0"/>
              </a:xfrm>
              <a:prstGeom prst="line">
                <a:avLst/>
              </a:prstGeom>
              <a:ln w="28575">
                <a:solidFill>
                  <a:srgbClr val="00529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 userDrawn="1"/>
            </p:nvCxnSpPr>
            <p:spPr>
              <a:xfrm>
                <a:off x="0" y="6272601"/>
                <a:ext cx="9144000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10" indent="0">
              <a:buNone/>
              <a:defRPr sz="2800"/>
            </a:lvl2pPr>
            <a:lvl3pPr marL="913421" indent="0">
              <a:buNone/>
              <a:defRPr sz="2400"/>
            </a:lvl3pPr>
            <a:lvl4pPr marL="1370129" indent="0">
              <a:buNone/>
              <a:defRPr sz="2000"/>
            </a:lvl4pPr>
            <a:lvl5pPr marL="1826837" indent="0">
              <a:buNone/>
              <a:defRPr sz="2000"/>
            </a:lvl5pPr>
            <a:lvl6pPr marL="2283544" indent="0">
              <a:buNone/>
              <a:defRPr sz="2000"/>
            </a:lvl6pPr>
            <a:lvl7pPr marL="2740266" indent="0">
              <a:buNone/>
              <a:defRPr sz="2000"/>
            </a:lvl7pPr>
            <a:lvl8pPr marL="3196963" indent="0">
              <a:buNone/>
              <a:defRPr sz="2000"/>
            </a:lvl8pPr>
            <a:lvl9pPr marL="3653672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10" indent="0">
              <a:buNone/>
              <a:defRPr sz="1200"/>
            </a:lvl2pPr>
            <a:lvl3pPr marL="913421" indent="0">
              <a:buNone/>
              <a:defRPr sz="1000"/>
            </a:lvl3pPr>
            <a:lvl4pPr marL="1370129" indent="0">
              <a:buNone/>
              <a:defRPr sz="900"/>
            </a:lvl4pPr>
            <a:lvl5pPr marL="1826837" indent="0">
              <a:buNone/>
              <a:defRPr sz="900"/>
            </a:lvl5pPr>
            <a:lvl6pPr marL="2283544" indent="0">
              <a:buNone/>
              <a:defRPr sz="900"/>
            </a:lvl6pPr>
            <a:lvl7pPr marL="2740266" indent="0">
              <a:buNone/>
              <a:defRPr sz="900"/>
            </a:lvl7pPr>
            <a:lvl8pPr marL="3196963" indent="0">
              <a:buNone/>
              <a:defRPr sz="900"/>
            </a:lvl8pPr>
            <a:lvl9pPr marL="36536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35B37-DA4F-422E-8D87-694F1F7DE792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D9832-1028-405C-A5ED-1C8179FB7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005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1" rIns="91342" bIns="45671" anchor="ctr"/>
          <a:lstStyle/>
          <a:p>
            <a:pPr algn="ctr" defTabSz="91342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7" name="Picture 22" descr="barrlogo_white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6373813"/>
            <a:ext cx="407988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ACEAD076-2E94-40F8-9BE4-DDBD9AB2B03E}" type="datetimeFigureOut">
              <a:rPr lang="en-US"/>
              <a:pPr>
                <a:defRPr/>
              </a:pPr>
              <a:t>6/15/2017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76400" cy="365125"/>
          </a:xfrm>
          <a:prstGeom prst="rect">
            <a:avLst/>
          </a:prstGeom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A43B5CA3-DD36-4536-9BAA-25A7E8F44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605213" y="6429375"/>
            <a:ext cx="1881187" cy="276225"/>
          </a:xfrm>
          <a:prstGeom prst="rect">
            <a:avLst/>
          </a:prstGeom>
          <a:noFill/>
        </p:spPr>
        <p:txBody>
          <a:bodyPr lIns="91342" tIns="45671" rIns="91342" bIns="45671">
            <a:spAutoFit/>
          </a:bodyPr>
          <a:lstStyle/>
          <a:p>
            <a:pPr defTabSz="91342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Century Gothic" pitchFamily="34" charset="0"/>
                <a:cs typeface="+mn-cs"/>
              </a:rPr>
              <a:t>resourceful.  naturally.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entury Gothic" pitchFamily="34" charset="0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entury Gothic" pitchFamily="34" charset="0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entury Gothic" pitchFamily="34" charset="0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entury Gothic" pitchFamily="34" charset="0"/>
        </a:defRPr>
      </a:lvl5pPr>
      <a:lvl6pPr marL="456791" algn="ctr" defTabSz="911998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entury Gothic" pitchFamily="34" charset="0"/>
        </a:defRPr>
      </a:lvl6pPr>
      <a:lvl7pPr marL="913584" algn="ctr" defTabSz="911998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entury Gothic" pitchFamily="34" charset="0"/>
        </a:defRPr>
      </a:lvl7pPr>
      <a:lvl8pPr marL="1370374" algn="ctr" defTabSz="911998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entury Gothic" pitchFamily="34" charset="0"/>
        </a:defRPr>
      </a:lvl8pPr>
      <a:lvl9pPr marL="1827164" algn="ctr" defTabSz="911998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entury Gothic" pitchFamily="34" charset="0"/>
        </a:defRPr>
      </a:lvl9pPr>
    </p:titleStyle>
    <p:bodyStyle>
      <a:lvl1pPr marL="339725" indent="-339725" algn="l" defTabSz="911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defTabSz="911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defTabSz="911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defTabSz="911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38" indent="-225425" algn="l" defTabSz="911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01" indent="-228353" algn="l" defTabSz="9134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96" indent="-228353" algn="l" defTabSz="9134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18" indent="-228353" algn="l" defTabSz="9134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26" indent="-228353" algn="l" defTabSz="9134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0" algn="l" defTabSz="913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1" algn="l" defTabSz="913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29" algn="l" defTabSz="913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7" algn="l" defTabSz="913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44" algn="l" defTabSz="913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66" algn="l" defTabSz="913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63" algn="l" defTabSz="913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72" algn="l" defTabSz="913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458200" cy="1470025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Futura Md BT" panose="020B0602020204020303" pitchFamily="34" charset="0"/>
              </a:rPr>
              <a:t>Bassett Creek Chloride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14800"/>
            <a:ext cx="6858000" cy="1752600"/>
          </a:xfrm>
        </p:spPr>
        <p:txBody>
          <a:bodyPr rtlCol="0">
            <a:normAutofit/>
          </a:bodyPr>
          <a:lstStyle/>
          <a:p>
            <a:pPr defTabSz="913421" eaLnBrk="1" fontAlgn="auto" hangingPunct="1">
              <a:spcAft>
                <a:spcPts val="0"/>
              </a:spcAft>
              <a:defRPr/>
            </a:pPr>
            <a:r>
              <a:rPr lang="en-US" dirty="0"/>
              <a:t>June 15, 2017 Presentation</a:t>
            </a:r>
          </a:p>
          <a:p>
            <a:pPr defTabSz="913421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Greg Wilson</a:t>
            </a:r>
          </a:p>
          <a:p>
            <a:pPr defTabSz="913421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Barr Engineering Company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3" r="2452" b="40411"/>
          <a:stretch/>
        </p:blipFill>
        <p:spPr>
          <a:xfrm>
            <a:off x="0" y="0"/>
            <a:ext cx="9144000" cy="2130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Futura Md BT" panose="020B0602020204020303" pitchFamily="34" charset="0"/>
              </a:rPr>
              <a:t>Chloride Trend for Bassett Creek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5971401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Met Council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74" y="1524000"/>
            <a:ext cx="7210051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241800"/>
            <a:ext cx="3998007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6537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Futura Md BT" panose="020B0602020204020303" pitchFamily="34" charset="0"/>
              </a:rPr>
              <a:t>Chloride &amp; Conductivity monitoring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47126"/>
            <a:ext cx="7696200" cy="56108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38200" y="3657600"/>
            <a:ext cx="3886200" cy="2667000"/>
            <a:chOff x="838200" y="3657600"/>
            <a:chExt cx="3886200" cy="266700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838200" y="3962400"/>
              <a:ext cx="38862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724400" y="3962400"/>
              <a:ext cx="0" cy="2362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03537" y="3657600"/>
              <a:ext cx="930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230 mg/L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23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Futura Md BT" panose="020B0602020204020303" pitchFamily="34" charset="0"/>
              </a:rPr>
              <a:t>Chloride &amp; Conductivity monitoring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55969"/>
            <a:ext cx="7620000" cy="580203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77000" y="4800600"/>
            <a:ext cx="304800" cy="990600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24600" y="4164150"/>
            <a:ext cx="147989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>
                <a:ln w="3175">
                  <a:solidFill>
                    <a:schemeClr val="tx1">
                      <a:alpha val="3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Feb. 20-21st</a:t>
            </a:r>
          </a:p>
        </p:txBody>
      </p:sp>
    </p:spTree>
    <p:extLst>
      <p:ext uri="{BB962C8B-B14F-4D97-AF65-F5344CB8AC3E}">
        <p14:creationId xmlns:p14="http://schemas.microsoft.com/office/powerpoint/2010/main" val="39398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66800"/>
            <a:ext cx="9144000" cy="525905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2400" y="76200"/>
            <a:ext cx="8879438" cy="6630030"/>
            <a:chOff x="152400" y="76200"/>
            <a:chExt cx="8879438" cy="66300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76200"/>
              <a:ext cx="8193638" cy="54102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5029830"/>
              <a:ext cx="3508012" cy="16764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9569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868"/>
            <a:ext cx="9144000" cy="53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8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Futura Md BT" panose="020B0602020204020303" pitchFamily="34" charset="0"/>
              </a:rPr>
              <a:t>Relationship Between Chloride Levels and Higher-Density Land Uses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46499"/>
            <a:ext cx="7696200" cy="56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362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Futura Md BT" panose="020B0602020204020303" pitchFamily="34" charset="0"/>
              </a:rPr>
              <a:t>Relationship Between Chloride Levels and Higher-Density Land Uses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27" y="1255842"/>
            <a:ext cx="7727373" cy="56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8130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Futura Md BT" panose="020B0602020204020303" pitchFamily="34" charset="0"/>
              </a:rPr>
              <a:t>TMDL formula determines our salt diet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2514600"/>
            <a:ext cx="3813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/>
          <a:p>
            <a:pPr marL="339725" marR="0" lvl="0" indent="-339725" algn="ctr" defTabSz="91122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…or the maximum amount of chloride that can be discharged to a waterbody and still meet water quality standards</a:t>
            </a:r>
          </a:p>
        </p:txBody>
      </p:sp>
      <p:pic>
        <p:nvPicPr>
          <p:cNvPr id="6" name="Picture 4" descr="MPj04023600000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2575" y="2619375"/>
            <a:ext cx="2378075" cy="28368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28" y="1699922"/>
            <a:ext cx="1584621" cy="157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2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Futura Md BT" panose="020B0602020204020303" pitchFamily="34" charset="0"/>
              </a:rPr>
              <a:t>Existing road salt application rates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4648200" cy="4800600"/>
          </a:xfrm>
        </p:spPr>
        <p:txBody>
          <a:bodyPr/>
          <a:lstStyle/>
          <a:p>
            <a:pPr marL="461963" indent="-461963" eaLnBrk="1" hangingPunct="1"/>
            <a:r>
              <a:rPr lang="en-US" sz="2800" dirty="0"/>
              <a:t>Using SAFL data for salt applications and BCWMC/ TCMA proportional land uses</a:t>
            </a:r>
          </a:p>
          <a:p>
            <a:pPr marL="1347788" lvl="1" indent="-495300" eaLnBrk="1" hangingPunct="1"/>
            <a:r>
              <a:rPr lang="en-US" sz="2400" dirty="0"/>
              <a:t>Overall percentage of higher-density land uses in Bassett Creek watershed is 4.7 times the percentage in TCMA</a:t>
            </a:r>
          </a:p>
          <a:p>
            <a:pPr marL="1347788" lvl="1" indent="-495300" eaLnBrk="1" hangingPunct="1"/>
            <a:r>
              <a:rPr lang="en-US" sz="2400" dirty="0"/>
              <a:t>Affects commercial bulk and packaged estimates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105400" y="5181600"/>
            <a:ext cx="4038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1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Total Twin City Metro Area (TCMA) salt application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estimates from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St. Anthony Falls Laboratory (SAFL) study (Sander et al., 2007)</a:t>
            </a:r>
          </a:p>
        </p:txBody>
      </p:sp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81200"/>
            <a:ext cx="4038600" cy="2790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Futura Md BT" panose="020B0602020204020303" pitchFamily="34" charset="0"/>
              </a:rPr>
              <a:t>Allowable contributions/implementation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001000" cy="449580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For TMDLs to be achieved, it will require significant reductions of chloride load and implementation of several management strategies: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Management of road salt inputs from both road authorities and commercial and private applicators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Education and training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Equipment upgrades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728" y="4114800"/>
            <a:ext cx="375527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5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Futura Md BT" panose="020B0602020204020303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077200" cy="449580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Chloride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How does it affect creeks and lakes?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Water quality impairments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Monitoring results</a:t>
            </a: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Comparisons with water quality standards; trends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Snowmelt/spring runoff monitoring—watershed-wide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Salt diet ↔ Total Maximum Daily Load (TMDL)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How do current sources contribute to impairment?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Determines assimilation capacity; management strategies</a:t>
            </a:r>
          </a:p>
        </p:txBody>
      </p:sp>
      <p:pic>
        <p:nvPicPr>
          <p:cNvPr id="4" name="Picture 8" descr="DSC01610"/>
          <p:cNvPicPr>
            <a:picLocks noChangeAspect="1" noChangeArrowheads="1"/>
          </p:cNvPicPr>
          <p:nvPr/>
        </p:nvPicPr>
        <p:blipFill>
          <a:blip r:embed="rId2" cstate="print"/>
          <a:srcRect l="13235" t="2942" r="13235"/>
          <a:stretch>
            <a:fillRect/>
          </a:stretch>
        </p:blipFill>
        <p:spPr bwMode="auto">
          <a:xfrm>
            <a:off x="6833880" y="1524001"/>
            <a:ext cx="231012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073236"/>
            <a:ext cx="709570" cy="702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Futura Md BT" panose="020B0602020204020303" pitchFamily="34" charset="0"/>
              </a:rPr>
              <a:t>Questions??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295"/>
            <a:ext cx="7239000" cy="48003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Futura Md BT" panose="020B0602020204020303" pitchFamily="34" charset="0"/>
              </a:rPr>
              <a:t>What is chloride? Where does it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001000" cy="472440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Chloride occurs naturally in water</a:t>
            </a: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Dissolution of soil, rock and mineral formations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Significant component of most deicers and water softeners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Sodium chloride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Magnesium chloride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Calcium chloride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Component of some fertilizers, dust suppressants and industrial process waters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Chloride stays in solution, travels with water flow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Roads, parking lots, driveways, sidewalks and salt storage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There are no treatments, only source control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79" y="2895600"/>
            <a:ext cx="1584621" cy="157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Futura Md BT" panose="020B0602020204020303" pitchFamily="34" charset="0"/>
              </a:rPr>
              <a:t>Adverse surface water impacts of chloride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001000" cy="449580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High levels of chloride are toxic to sensitive organisms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Fish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Invertebrates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Plants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Soil quality, pets/wildlife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Disrupts natural lake mixing</a:t>
            </a: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Leads to lower dissolved oxygen in bottom waters and associated impacts on benthic organisms and nutrient cycling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Drinking water supplies—human health concerns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12" r="3475"/>
          <a:stretch/>
        </p:blipFill>
        <p:spPr>
          <a:xfrm>
            <a:off x="5721430" y="2291038"/>
            <a:ext cx="3422570" cy="23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Futura Md BT" panose="020B0602020204020303" pitchFamily="34" charset="0"/>
              </a:rPr>
              <a:t>Road salt dilemma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848600" cy="457200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Chloride-containing deicers are almost exclusively being relied on for public safety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Use has gone up significantly in recent past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 economic alternative without negative impacts on the environment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Increasing trends in surface and groundwater concentrations, especially in                                               more developed portions of                                            Twin City Metro Area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About 74% of applied chloride                                              is retained in the watershed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Infrastructure/vehicle corrosion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932"/>
          <a:stretch/>
        </p:blipFill>
        <p:spPr>
          <a:xfrm>
            <a:off x="5458178" y="4210587"/>
            <a:ext cx="3657600" cy="26474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161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3200" dirty="0">
                <a:latin typeface="Futura Md BT" panose="020B0602020204020303" pitchFamily="34" charset="0"/>
              </a:rPr>
              <a:t>Chloride impairments—lakes and streams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391400" cy="4419600"/>
          </a:xfrm>
          <a:noFill/>
          <a:ln/>
        </p:spPr>
        <p:txBody>
          <a:bodyPr/>
          <a:lstStyle/>
          <a:p>
            <a:pPr marL="461963" indent="-461963"/>
            <a:r>
              <a:rPr lang="en-US" sz="2800" dirty="0"/>
              <a:t>230 mg/L chronic standard (four-day average), no more than one sample exceedance within 3-year period</a:t>
            </a:r>
          </a:p>
          <a:p>
            <a:pPr marL="461963" indent="-461963"/>
            <a:r>
              <a:rPr lang="en-US" sz="2800" dirty="0"/>
              <a:t>860 mg/L maximum standard, once in 3 years</a:t>
            </a:r>
          </a:p>
        </p:txBody>
      </p:sp>
      <p:pic>
        <p:nvPicPr>
          <p:cNvPr id="114695" name="Picture 7" descr="DSC01614"/>
          <p:cNvPicPr>
            <a:picLocks noChangeAspect="1" noChangeArrowheads="1"/>
          </p:cNvPicPr>
          <p:nvPr/>
        </p:nvPicPr>
        <p:blipFill>
          <a:blip r:embed="rId3" cstate="print"/>
          <a:srcRect l="28676" t="20589" r="37500" b="50000"/>
          <a:stretch>
            <a:fillRect/>
          </a:stretch>
        </p:blipFill>
        <p:spPr bwMode="auto">
          <a:xfrm>
            <a:off x="0" y="3657600"/>
            <a:ext cx="490904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025" y="4267200"/>
            <a:ext cx="4218975" cy="1267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sz="3200" dirty="0">
                <a:latin typeface="Futura Md BT" panose="020B0602020204020303" pitchFamily="34" charset="0"/>
              </a:rPr>
              <a:t>Bassett Creek watershed chloride impairments—lakes and streams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391400" cy="4419600"/>
          </a:xfrm>
          <a:noFill/>
          <a:ln/>
        </p:spPr>
        <p:txBody>
          <a:bodyPr/>
          <a:lstStyle/>
          <a:p>
            <a:pPr marL="461963" indent="-461963"/>
            <a:r>
              <a:rPr lang="en-US" sz="2800" dirty="0"/>
              <a:t>Bassett Creek</a:t>
            </a:r>
          </a:p>
          <a:p>
            <a:pPr marL="461963" indent="-461963"/>
            <a:r>
              <a:rPr lang="en-US" sz="2800" dirty="0"/>
              <a:t>Plymouth Creek</a:t>
            </a:r>
          </a:p>
          <a:p>
            <a:pPr marL="461963" indent="-461963"/>
            <a:r>
              <a:rPr lang="en-US" sz="2800" dirty="0"/>
              <a:t>Parkers Lake</a:t>
            </a:r>
          </a:p>
          <a:p>
            <a:pPr marL="461963" indent="-461963"/>
            <a:r>
              <a:rPr lang="en-US" sz="2800" dirty="0"/>
              <a:t>Spring Lake ↑</a:t>
            </a:r>
          </a:p>
          <a:p>
            <a:pPr marL="461963" indent="-461963"/>
            <a:r>
              <a:rPr lang="en-US" sz="2800" dirty="0"/>
              <a:t>Sweeney Lake</a:t>
            </a:r>
          </a:p>
          <a:p>
            <a:pPr marL="461963" indent="-461963"/>
            <a:r>
              <a:rPr lang="en-US" sz="2800" dirty="0"/>
              <a:t>Wirth Lake ↑</a:t>
            </a:r>
          </a:p>
          <a:p>
            <a:pPr marL="461963" indent="-461963"/>
            <a:endParaRPr lang="en-US" sz="2800" dirty="0"/>
          </a:p>
          <a:p>
            <a:pPr marL="461963" indent="-461963"/>
            <a:r>
              <a:rPr lang="en-US" sz="2800" dirty="0"/>
              <a:t>Medicine Lake                                                  “high risk water”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280419"/>
            <a:ext cx="5410200" cy="55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6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Futura Md BT" panose="020B0602020204020303" pitchFamily="34" charset="0"/>
              </a:rPr>
              <a:t>Median Annual Chloride Levels for Some Metro Streams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0" y="1524000"/>
            <a:ext cx="3962400" cy="5334000"/>
            <a:chOff x="1676400" y="1676400"/>
            <a:chExt cx="3733800" cy="5181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11184" r="60000"/>
            <a:stretch/>
          </p:blipFill>
          <p:spPr>
            <a:xfrm>
              <a:off x="1676400" y="1676400"/>
              <a:ext cx="3657600" cy="5181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80000" t="11184"/>
            <a:stretch/>
          </p:blipFill>
          <p:spPr>
            <a:xfrm>
              <a:off x="3581400" y="1676400"/>
              <a:ext cx="1828800" cy="51816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467600" y="5971401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Met Council</a:t>
            </a:r>
          </a:p>
        </p:txBody>
      </p:sp>
    </p:spTree>
    <p:extLst>
      <p:ext uri="{BB962C8B-B14F-4D97-AF65-F5344CB8AC3E}">
        <p14:creationId xmlns:p14="http://schemas.microsoft.com/office/powerpoint/2010/main" val="214524379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Futura Md BT" panose="020B0602020204020303" pitchFamily="34" charset="0"/>
              </a:rPr>
              <a:t>Average Annual Chloride Yield for Some Metro Streams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256"/>
          <a:stretch/>
        </p:blipFill>
        <p:spPr>
          <a:xfrm>
            <a:off x="2033650" y="1524000"/>
            <a:ext cx="512915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7600" y="5971401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Met Council</a:t>
            </a:r>
          </a:p>
        </p:txBody>
      </p:sp>
    </p:spTree>
    <p:extLst>
      <p:ext uri="{BB962C8B-B14F-4D97-AF65-F5344CB8AC3E}">
        <p14:creationId xmlns:p14="http://schemas.microsoft.com/office/powerpoint/2010/main" val="248454788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arrBr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rrBrand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3166</TotalTime>
  <Words>617</Words>
  <Application>Microsoft Office PowerPoint</Application>
  <PresentationFormat>On-screen Show (4:3)</PresentationFormat>
  <Paragraphs>96</Paragraphs>
  <Slides>20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Futura Md BT</vt:lpstr>
      <vt:lpstr>BarrBrand</vt:lpstr>
      <vt:lpstr>Bassett Creek Chloride Assessment</vt:lpstr>
      <vt:lpstr>Overview</vt:lpstr>
      <vt:lpstr>What is chloride? Where does it come from?</vt:lpstr>
      <vt:lpstr>Adverse surface water impacts of chloride</vt:lpstr>
      <vt:lpstr>Road salt dilemma</vt:lpstr>
      <vt:lpstr>Chloride impairments—lakes and streams</vt:lpstr>
      <vt:lpstr>Bassett Creek watershed chloride impairments—lakes and streams</vt:lpstr>
      <vt:lpstr>Median Annual Chloride Levels for Some Metro Streams</vt:lpstr>
      <vt:lpstr>Average Annual Chloride Yield for Some Metro Streams</vt:lpstr>
      <vt:lpstr>Chloride Trend for Bassett Creek</vt:lpstr>
      <vt:lpstr>Chloride &amp; Conductivity monitoring</vt:lpstr>
      <vt:lpstr>Chloride &amp; Conductivity monitoring</vt:lpstr>
      <vt:lpstr>PowerPoint Presentation</vt:lpstr>
      <vt:lpstr>PowerPoint Presentation</vt:lpstr>
      <vt:lpstr>Relationship Between Chloride Levels and Higher-Density Land Uses</vt:lpstr>
      <vt:lpstr>Relationship Between Chloride Levels and Higher-Density Land Uses</vt:lpstr>
      <vt:lpstr>TMDL formula determines our salt diet</vt:lpstr>
      <vt:lpstr>Existing road salt application rates</vt:lpstr>
      <vt:lpstr>Allowable contributions/implementation strategies</vt:lpstr>
      <vt:lpstr>Questions??</vt:lpstr>
    </vt:vector>
  </TitlesOfParts>
  <Company>Barr Engineering Co.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Wilson</dc:creator>
  <cp:lastModifiedBy>Windows User</cp:lastModifiedBy>
  <cp:revision>194</cp:revision>
  <cp:lastPrinted>2015-12-09T18:03:34Z</cp:lastPrinted>
  <dcterms:created xsi:type="dcterms:W3CDTF">2010-03-31T23:38:54Z</dcterms:created>
  <dcterms:modified xsi:type="dcterms:W3CDTF">2017-06-15T20:15:13Z</dcterms:modified>
</cp:coreProperties>
</file>